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agrid" charset="1" panose="00000500000000000000"/>
      <p:regular r:id="rId18"/>
    </p:embeddedFont>
    <p:embeddedFont>
      <p:font typeface="Open Sans Bold" charset="1" panose="020B0806030504020204"/>
      <p:regular r:id="rId19"/>
    </p:embeddedFont>
    <p:embeddedFont>
      <p:font typeface="Open Sans" charset="1" panose="020B0606030504020204"/>
      <p:regular r:id="rId20"/>
    </p:embeddedFont>
    <p:embeddedFont>
      <p:font typeface="Open Sans Italics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png" Type="http://schemas.openxmlformats.org/officeDocument/2006/relationships/image"/><Relationship Id="rId11" Target="../media/image70.svg" Type="http://schemas.openxmlformats.org/officeDocument/2006/relationships/image"/><Relationship Id="rId2" Target="../media/image61.png" Type="http://schemas.openxmlformats.org/officeDocument/2006/relationships/image"/><Relationship Id="rId3" Target="../media/image62.svg" Type="http://schemas.openxmlformats.org/officeDocument/2006/relationships/image"/><Relationship Id="rId4" Target="../media/image63.png" Type="http://schemas.openxmlformats.org/officeDocument/2006/relationships/image"/><Relationship Id="rId5" Target="../media/image64.svg" Type="http://schemas.openxmlformats.org/officeDocument/2006/relationships/image"/><Relationship Id="rId6" Target="../media/image65.png" Type="http://schemas.openxmlformats.org/officeDocument/2006/relationships/image"/><Relationship Id="rId7" Target="../media/image66.svg" Type="http://schemas.openxmlformats.org/officeDocument/2006/relationships/image"/><Relationship Id="rId8" Target="../media/image67.png" Type="http://schemas.openxmlformats.org/officeDocument/2006/relationships/image"/><Relationship Id="rId9" Target="../media/image6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78.png" Type="http://schemas.openxmlformats.org/officeDocument/2006/relationships/image"/><Relationship Id="rId9" Target="../media/image7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Relationship Id="rId5" Target="../media/image33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jpeg" Type="http://schemas.openxmlformats.org/officeDocument/2006/relationships/image"/><Relationship Id="rId11" Target="../media/image35.png" Type="http://schemas.openxmlformats.org/officeDocument/2006/relationships/image"/><Relationship Id="rId12" Target="../media/image36.svg" Type="http://schemas.openxmlformats.org/officeDocument/2006/relationships/image"/><Relationship Id="rId13" Target="../media/image56.gif" Type="http://schemas.openxmlformats.org/officeDocument/2006/relationships/image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51.png" Type="http://schemas.openxmlformats.org/officeDocument/2006/relationships/image"/><Relationship Id="rId5" Target="../media/image52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4224" y="0"/>
            <a:ext cx="5710605" cy="6685215"/>
          </a:xfrm>
          <a:custGeom>
            <a:avLst/>
            <a:gdLst/>
            <a:ahLst/>
            <a:cxnLst/>
            <a:rect r="r" b="b" t="t" l="l"/>
            <a:pathLst>
              <a:path h="6685215" w="5710605">
                <a:moveTo>
                  <a:pt x="0" y="0"/>
                </a:moveTo>
                <a:lnTo>
                  <a:pt x="5710605" y="0"/>
                </a:lnTo>
                <a:lnTo>
                  <a:pt x="5710605" y="6685215"/>
                </a:lnTo>
                <a:lnTo>
                  <a:pt x="0" y="668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98868" y="2115404"/>
            <a:ext cx="4459947" cy="4114800"/>
          </a:xfrm>
          <a:custGeom>
            <a:avLst/>
            <a:gdLst/>
            <a:ahLst/>
            <a:cxnLst/>
            <a:rect r="r" b="b" t="t" l="l"/>
            <a:pathLst>
              <a:path h="4114800" w="4459947">
                <a:moveTo>
                  <a:pt x="0" y="0"/>
                </a:moveTo>
                <a:lnTo>
                  <a:pt x="4459947" y="0"/>
                </a:lnTo>
                <a:lnTo>
                  <a:pt x="4459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39904" y="5299358"/>
            <a:ext cx="5316381" cy="5344107"/>
          </a:xfrm>
          <a:custGeom>
            <a:avLst/>
            <a:gdLst/>
            <a:ahLst/>
            <a:cxnLst/>
            <a:rect r="r" b="b" t="t" l="l"/>
            <a:pathLst>
              <a:path h="5344107" w="5316381">
                <a:moveTo>
                  <a:pt x="5316382" y="0"/>
                </a:moveTo>
                <a:lnTo>
                  <a:pt x="0" y="0"/>
                </a:lnTo>
                <a:lnTo>
                  <a:pt x="0" y="5344107"/>
                </a:lnTo>
                <a:lnTo>
                  <a:pt x="5316382" y="5344107"/>
                </a:lnTo>
                <a:lnTo>
                  <a:pt x="531638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2115" y="-266405"/>
            <a:ext cx="6274021" cy="4381732"/>
          </a:xfrm>
          <a:custGeom>
            <a:avLst/>
            <a:gdLst/>
            <a:ahLst/>
            <a:cxnLst/>
            <a:rect r="r" b="b" t="t" l="l"/>
            <a:pathLst>
              <a:path h="4381732" w="6274021">
                <a:moveTo>
                  <a:pt x="0" y="0"/>
                </a:moveTo>
                <a:lnTo>
                  <a:pt x="6274021" y="0"/>
                </a:lnTo>
                <a:lnTo>
                  <a:pt x="6274021" y="4381733"/>
                </a:lnTo>
                <a:lnTo>
                  <a:pt x="0" y="4381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49983" y="5592225"/>
            <a:ext cx="6213792" cy="6172200"/>
          </a:xfrm>
          <a:custGeom>
            <a:avLst/>
            <a:gdLst/>
            <a:ahLst/>
            <a:cxnLst/>
            <a:rect r="r" b="b" t="t" l="l"/>
            <a:pathLst>
              <a:path h="6172200" w="6213792">
                <a:moveTo>
                  <a:pt x="0" y="0"/>
                </a:moveTo>
                <a:lnTo>
                  <a:pt x="6213791" y="0"/>
                </a:lnTo>
                <a:lnTo>
                  <a:pt x="621379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30936" y="7640912"/>
            <a:ext cx="7315200" cy="3645340"/>
          </a:xfrm>
          <a:custGeom>
            <a:avLst/>
            <a:gdLst/>
            <a:ahLst/>
            <a:cxnLst/>
            <a:rect r="r" b="b" t="t" l="l"/>
            <a:pathLst>
              <a:path h="3645340" w="7315200">
                <a:moveTo>
                  <a:pt x="0" y="0"/>
                </a:moveTo>
                <a:lnTo>
                  <a:pt x="7315200" y="0"/>
                </a:lnTo>
                <a:lnTo>
                  <a:pt x="7315200" y="3645340"/>
                </a:lnTo>
                <a:lnTo>
                  <a:pt x="0" y="3645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7399" y="7692538"/>
            <a:ext cx="3926910" cy="4114800"/>
          </a:xfrm>
          <a:custGeom>
            <a:avLst/>
            <a:gdLst/>
            <a:ahLst/>
            <a:cxnLst/>
            <a:rect r="r" b="b" t="t" l="l"/>
            <a:pathLst>
              <a:path h="4114800" w="3926910">
                <a:moveTo>
                  <a:pt x="0" y="0"/>
                </a:moveTo>
                <a:lnTo>
                  <a:pt x="3926910" y="0"/>
                </a:lnTo>
                <a:lnTo>
                  <a:pt x="3926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711221" y="1812130"/>
            <a:ext cx="12501090" cy="222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6"/>
              </a:lnSpc>
            </a:pPr>
            <a:r>
              <a:rPr lang="en-US" sz="634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Presentacion idea de proyecto: </a:t>
            </a:r>
          </a:p>
          <a:p>
            <a:pPr algn="l">
              <a:lnSpc>
                <a:spcPts val="5706"/>
              </a:lnSpc>
            </a:pPr>
            <a:r>
              <a:rPr lang="en-US" sz="634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ReciClothes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2834" y="308125"/>
            <a:ext cx="3368787" cy="83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Mono GPU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95251" y="4767505"/>
            <a:ext cx="9420559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Scrum Master: Ignacio Toledo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Desarrolladores: Lucas Caro / Joaquin Guerra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Product Owner: Ignacio Toledo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Stakeholder: Jimena Arriagada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0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52774" y="4151805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0"/>
                </a:lnTo>
                <a:lnTo>
                  <a:pt x="0" y="634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90547" y="-584501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1"/>
                </a:lnTo>
                <a:lnTo>
                  <a:pt x="0" y="6348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0454" y="8304770"/>
            <a:ext cx="4369334" cy="2651774"/>
          </a:xfrm>
          <a:custGeom>
            <a:avLst/>
            <a:gdLst/>
            <a:ahLst/>
            <a:cxnLst/>
            <a:rect r="r" b="b" t="t" l="l"/>
            <a:pathLst>
              <a:path h="2651774" w="4369334">
                <a:moveTo>
                  <a:pt x="0" y="0"/>
                </a:moveTo>
                <a:lnTo>
                  <a:pt x="4369335" y="0"/>
                </a:lnTo>
                <a:lnTo>
                  <a:pt x="4369335" y="2651774"/>
                </a:lnTo>
                <a:lnTo>
                  <a:pt x="0" y="265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1290273" y="-416379"/>
            <a:ext cx="7315200" cy="1601294"/>
          </a:xfrm>
          <a:custGeom>
            <a:avLst/>
            <a:gdLst/>
            <a:ahLst/>
            <a:cxnLst/>
            <a:rect r="r" b="b" t="t" l="l"/>
            <a:pathLst>
              <a:path h="1601294" w="7315200">
                <a:moveTo>
                  <a:pt x="7315200" y="1601294"/>
                </a:moveTo>
                <a:lnTo>
                  <a:pt x="0" y="1601294"/>
                </a:lnTo>
                <a:lnTo>
                  <a:pt x="0" y="0"/>
                </a:lnTo>
                <a:lnTo>
                  <a:pt x="7315200" y="0"/>
                </a:lnTo>
                <a:lnTo>
                  <a:pt x="7315200" y="160129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10511" y="-416379"/>
            <a:ext cx="4033420" cy="4114800"/>
          </a:xfrm>
          <a:custGeom>
            <a:avLst/>
            <a:gdLst/>
            <a:ahLst/>
            <a:cxnLst/>
            <a:rect r="r" b="b" t="t" l="l"/>
            <a:pathLst>
              <a:path h="4114800" w="4033420">
                <a:moveTo>
                  <a:pt x="0" y="0"/>
                </a:moveTo>
                <a:lnTo>
                  <a:pt x="4033419" y="0"/>
                </a:lnTo>
                <a:lnTo>
                  <a:pt x="40334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17004" y="4085130"/>
            <a:ext cx="14653991" cy="215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En Mono GPU, creemos en el poder de la colaboración. Trabajamos mano a mano con nuestros clientes para diseñar y desarrollar soluciones informáticas personalizadas que agreguen valor a sus negocios y promuevan prácticas sostenibles.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93722" y="2846690"/>
            <a:ext cx="850055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Conclusión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1605" y="2641514"/>
            <a:ext cx="8399424" cy="6299568"/>
          </a:xfrm>
          <a:custGeom>
            <a:avLst/>
            <a:gdLst/>
            <a:ahLst/>
            <a:cxnLst/>
            <a:rect r="r" b="b" t="t" l="l"/>
            <a:pathLst>
              <a:path h="6299568" w="8399424">
                <a:moveTo>
                  <a:pt x="0" y="0"/>
                </a:moveTo>
                <a:lnTo>
                  <a:pt x="8399424" y="0"/>
                </a:lnTo>
                <a:lnTo>
                  <a:pt x="8399424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28774" y="159703"/>
            <a:ext cx="112304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SOMOS MONO GPU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2960017"/>
            <a:ext cx="9292602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Nos enorgullece brindar soluciones informáticas de alta calidad y un servicio al cliente excepcional. Nuestro equipo de expertos se dedica a desarrollar aplicaciones web personalizadas, administrar de manera eficiente sus bases de datos y mantener sus equipos en óptimas condiciones. Puede contactarnos a monogpu3dx@gmail.com para solicitar un presupuesto o resolver cualquier duda.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655006" y="5662141"/>
            <a:ext cx="6590660" cy="5983120"/>
          </a:xfrm>
          <a:custGeom>
            <a:avLst/>
            <a:gdLst/>
            <a:ahLst/>
            <a:cxnLst/>
            <a:rect r="r" b="b" t="t" l="l"/>
            <a:pathLst>
              <a:path h="5983120" w="6590660">
                <a:moveTo>
                  <a:pt x="6590661" y="0"/>
                </a:moveTo>
                <a:lnTo>
                  <a:pt x="0" y="0"/>
                </a:lnTo>
                <a:lnTo>
                  <a:pt x="0" y="5983120"/>
                </a:lnTo>
                <a:lnTo>
                  <a:pt x="6590661" y="5983120"/>
                </a:lnTo>
                <a:lnTo>
                  <a:pt x="65906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737083" y="5984252"/>
            <a:ext cx="8145216" cy="5688563"/>
          </a:xfrm>
          <a:custGeom>
            <a:avLst/>
            <a:gdLst/>
            <a:ahLst/>
            <a:cxnLst/>
            <a:rect r="r" b="b" t="t" l="l"/>
            <a:pathLst>
              <a:path h="5688563" w="8145216">
                <a:moveTo>
                  <a:pt x="0" y="0"/>
                </a:moveTo>
                <a:lnTo>
                  <a:pt x="8145217" y="0"/>
                </a:lnTo>
                <a:lnTo>
                  <a:pt x="8145217" y="5688563"/>
                </a:lnTo>
                <a:lnTo>
                  <a:pt x="0" y="5688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6618" y="-756054"/>
            <a:ext cx="7374374" cy="8632933"/>
          </a:xfrm>
          <a:custGeom>
            <a:avLst/>
            <a:gdLst/>
            <a:ahLst/>
            <a:cxnLst/>
            <a:rect r="r" b="b" t="t" l="l"/>
            <a:pathLst>
              <a:path h="8632933" w="7374374">
                <a:moveTo>
                  <a:pt x="0" y="0"/>
                </a:moveTo>
                <a:lnTo>
                  <a:pt x="7374374" y="0"/>
                </a:lnTo>
                <a:lnTo>
                  <a:pt x="7374374" y="8632934"/>
                </a:lnTo>
                <a:lnTo>
                  <a:pt x="0" y="8632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8925321" y="0"/>
            <a:ext cx="9362679" cy="5662141"/>
          </a:xfrm>
          <a:custGeom>
            <a:avLst/>
            <a:gdLst/>
            <a:ahLst/>
            <a:cxnLst/>
            <a:rect r="r" b="b" t="t" l="l"/>
            <a:pathLst>
              <a:path h="5662141" w="9362679">
                <a:moveTo>
                  <a:pt x="0" y="5662141"/>
                </a:moveTo>
                <a:lnTo>
                  <a:pt x="9362679" y="5662141"/>
                </a:lnTo>
                <a:lnTo>
                  <a:pt x="9362679" y="0"/>
                </a:lnTo>
                <a:lnTo>
                  <a:pt x="0" y="0"/>
                </a:lnTo>
                <a:lnTo>
                  <a:pt x="0" y="56621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76652" y="3849593"/>
            <a:ext cx="12134697" cy="248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92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¡GRACIAS POR </a:t>
            </a:r>
          </a:p>
          <a:p>
            <a:pPr algn="ctr">
              <a:lnSpc>
                <a:spcPts val="9660"/>
              </a:lnSpc>
            </a:pPr>
            <a:r>
              <a:rPr lang="en-US" sz="92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SU ATENCIÓN!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20141" y="6563225"/>
            <a:ext cx="4384213" cy="5390151"/>
          </a:xfrm>
          <a:custGeom>
            <a:avLst/>
            <a:gdLst/>
            <a:ahLst/>
            <a:cxnLst/>
            <a:rect r="r" b="b" t="t" l="l"/>
            <a:pathLst>
              <a:path h="5390151" w="4384213">
                <a:moveTo>
                  <a:pt x="0" y="0"/>
                </a:moveTo>
                <a:lnTo>
                  <a:pt x="4384213" y="0"/>
                </a:lnTo>
                <a:lnTo>
                  <a:pt x="4384213" y="5390150"/>
                </a:lnTo>
                <a:lnTo>
                  <a:pt x="0" y="5390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53175" y="6436765"/>
            <a:ext cx="4686925" cy="4773935"/>
          </a:xfrm>
          <a:custGeom>
            <a:avLst/>
            <a:gdLst/>
            <a:ahLst/>
            <a:cxnLst/>
            <a:rect r="r" b="b" t="t" l="l"/>
            <a:pathLst>
              <a:path h="4773935" w="4686925">
                <a:moveTo>
                  <a:pt x="0" y="0"/>
                </a:moveTo>
                <a:lnTo>
                  <a:pt x="4686925" y="0"/>
                </a:lnTo>
                <a:lnTo>
                  <a:pt x="4686925" y="4773935"/>
                </a:lnTo>
                <a:lnTo>
                  <a:pt x="0" y="47739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90170"/>
            <a:ext cx="7686824" cy="12043545"/>
            <a:chOff x="0" y="0"/>
            <a:chExt cx="2024513" cy="31719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4513" cy="3171963"/>
            </a:xfrm>
            <a:custGeom>
              <a:avLst/>
              <a:gdLst/>
              <a:ahLst/>
              <a:cxnLst/>
              <a:rect r="r" b="b" t="t" l="l"/>
              <a:pathLst>
                <a:path h="3171963" w="2024513">
                  <a:moveTo>
                    <a:pt x="0" y="0"/>
                  </a:moveTo>
                  <a:lnTo>
                    <a:pt x="2024513" y="0"/>
                  </a:lnTo>
                  <a:lnTo>
                    <a:pt x="2024513" y="3171963"/>
                  </a:lnTo>
                  <a:lnTo>
                    <a:pt x="0" y="3171963"/>
                  </a:lnTo>
                  <a:close/>
                </a:path>
              </a:pathLst>
            </a:custGeom>
            <a:solidFill>
              <a:srgbClr val="FFBFB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24513" cy="3229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1624" y="8311764"/>
            <a:ext cx="7315200" cy="2511319"/>
          </a:xfrm>
          <a:custGeom>
            <a:avLst/>
            <a:gdLst/>
            <a:ahLst/>
            <a:cxnLst/>
            <a:rect r="r" b="b" t="t" l="l"/>
            <a:pathLst>
              <a:path h="2511319" w="7315200">
                <a:moveTo>
                  <a:pt x="0" y="0"/>
                </a:moveTo>
                <a:lnTo>
                  <a:pt x="7315200" y="0"/>
                </a:lnTo>
                <a:lnTo>
                  <a:pt x="7315200" y="2511318"/>
                </a:lnTo>
                <a:lnTo>
                  <a:pt x="0" y="2511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85812" y="-90170"/>
            <a:ext cx="7315200" cy="2511319"/>
          </a:xfrm>
          <a:custGeom>
            <a:avLst/>
            <a:gdLst/>
            <a:ahLst/>
            <a:cxnLst/>
            <a:rect r="r" b="b" t="t" l="l"/>
            <a:pathLst>
              <a:path h="2511319" w="7315200">
                <a:moveTo>
                  <a:pt x="0" y="2511319"/>
                </a:moveTo>
                <a:lnTo>
                  <a:pt x="7315200" y="2511319"/>
                </a:lnTo>
                <a:lnTo>
                  <a:pt x="7315200" y="0"/>
                </a:lnTo>
                <a:lnTo>
                  <a:pt x="0" y="0"/>
                </a:lnTo>
                <a:lnTo>
                  <a:pt x="0" y="251131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86824" y="2272610"/>
            <a:ext cx="14395706" cy="691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0620" indent="-415310" lvl="1">
              <a:lnSpc>
                <a:spcPts val="8694"/>
              </a:lnSpc>
              <a:buFont typeface="Arial"/>
              <a:buChar char="•"/>
            </a:pPr>
            <a:r>
              <a:rPr lang="en-US" sz="384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Contexto</a:t>
            </a:r>
          </a:p>
          <a:p>
            <a:pPr algn="l" marL="830620" indent="-415310" lvl="1">
              <a:lnSpc>
                <a:spcPts val="8694"/>
              </a:lnSpc>
              <a:buFont typeface="Arial"/>
              <a:buChar char="•"/>
            </a:pPr>
            <a:r>
              <a:rPr lang="en-US" sz="384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Introducción al modelo de negocio.</a:t>
            </a:r>
          </a:p>
          <a:p>
            <a:pPr algn="l" marL="830620" indent="-415310" lvl="1">
              <a:lnSpc>
                <a:spcPts val="8694"/>
              </a:lnSpc>
              <a:buFont typeface="Arial"/>
              <a:buChar char="•"/>
            </a:pPr>
            <a:r>
              <a:rPr lang="en-US" sz="384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Solucion Informatica</a:t>
            </a:r>
          </a:p>
          <a:p>
            <a:pPr algn="l" marL="830620" indent="-415310" lvl="1">
              <a:lnSpc>
                <a:spcPts val="8694"/>
              </a:lnSpc>
              <a:buFont typeface="Arial"/>
              <a:buChar char="•"/>
            </a:pPr>
            <a:r>
              <a:rPr lang="en-US" sz="384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Metodologia</a:t>
            </a:r>
          </a:p>
          <a:p>
            <a:pPr algn="l" marL="830620" indent="-415310" lvl="1">
              <a:lnSpc>
                <a:spcPts val="8694"/>
              </a:lnSpc>
              <a:buFont typeface="Arial"/>
              <a:buChar char="•"/>
            </a:pPr>
            <a:r>
              <a:rPr lang="en-US" sz="384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principales</a:t>
            </a:r>
          </a:p>
          <a:p>
            <a:pPr algn="l" marL="830620" indent="-415310" lvl="1">
              <a:lnSpc>
                <a:spcPts val="8694"/>
              </a:lnSpc>
              <a:buFont typeface="Arial"/>
              <a:buChar char="•"/>
            </a:pPr>
            <a:r>
              <a:rPr lang="en-US" sz="384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especificos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76417" y="2972168"/>
            <a:ext cx="4733991" cy="4788576"/>
          </a:xfrm>
          <a:custGeom>
            <a:avLst/>
            <a:gdLst/>
            <a:ahLst/>
            <a:cxnLst/>
            <a:rect r="r" b="b" t="t" l="l"/>
            <a:pathLst>
              <a:path h="4788576" w="4733991">
                <a:moveTo>
                  <a:pt x="0" y="0"/>
                </a:moveTo>
                <a:lnTo>
                  <a:pt x="4733991" y="0"/>
                </a:lnTo>
                <a:lnTo>
                  <a:pt x="4733991" y="4788576"/>
                </a:lnTo>
                <a:lnTo>
                  <a:pt x="0" y="4788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452" r="0" b="345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96498" y="573904"/>
            <a:ext cx="1700140" cy="1757953"/>
          </a:xfrm>
          <a:custGeom>
            <a:avLst/>
            <a:gdLst/>
            <a:ahLst/>
            <a:cxnLst/>
            <a:rect r="r" b="b" t="t" l="l"/>
            <a:pathLst>
              <a:path h="1757953" w="1700140">
                <a:moveTo>
                  <a:pt x="0" y="0"/>
                </a:moveTo>
                <a:lnTo>
                  <a:pt x="1700139" y="0"/>
                </a:lnTo>
                <a:lnTo>
                  <a:pt x="1700139" y="1757952"/>
                </a:lnTo>
                <a:lnTo>
                  <a:pt x="0" y="17579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096206" y="914400"/>
            <a:ext cx="850055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Tabla de Contenido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70676" y="-376994"/>
            <a:ext cx="6274021" cy="4381732"/>
          </a:xfrm>
          <a:custGeom>
            <a:avLst/>
            <a:gdLst/>
            <a:ahLst/>
            <a:cxnLst/>
            <a:rect r="r" b="b" t="t" l="l"/>
            <a:pathLst>
              <a:path h="4381732" w="6274021">
                <a:moveTo>
                  <a:pt x="0" y="0"/>
                </a:moveTo>
                <a:lnTo>
                  <a:pt x="6274021" y="0"/>
                </a:lnTo>
                <a:lnTo>
                  <a:pt x="6274021" y="4381733"/>
                </a:lnTo>
                <a:lnTo>
                  <a:pt x="0" y="438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429497" y="45564"/>
            <a:ext cx="7315200" cy="1966272"/>
          </a:xfrm>
          <a:custGeom>
            <a:avLst/>
            <a:gdLst/>
            <a:ahLst/>
            <a:cxnLst/>
            <a:rect r="r" b="b" t="t" l="l"/>
            <a:pathLst>
              <a:path h="1966272" w="7315200">
                <a:moveTo>
                  <a:pt x="7315200" y="1966272"/>
                </a:moveTo>
                <a:lnTo>
                  <a:pt x="0" y="1966272"/>
                </a:lnTo>
                <a:lnTo>
                  <a:pt x="0" y="0"/>
                </a:lnTo>
                <a:lnTo>
                  <a:pt x="7315200" y="0"/>
                </a:lnTo>
                <a:lnTo>
                  <a:pt x="7315200" y="19662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779353">
            <a:off x="-2127228" y="6726722"/>
            <a:ext cx="4927521" cy="4114800"/>
          </a:xfrm>
          <a:custGeom>
            <a:avLst/>
            <a:gdLst/>
            <a:ahLst/>
            <a:cxnLst/>
            <a:rect r="r" b="b" t="t" l="l"/>
            <a:pathLst>
              <a:path h="4114800" w="4927521">
                <a:moveTo>
                  <a:pt x="0" y="0"/>
                </a:moveTo>
                <a:lnTo>
                  <a:pt x="4927521" y="0"/>
                </a:lnTo>
                <a:lnTo>
                  <a:pt x="49275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74301" y="857250"/>
            <a:ext cx="533939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658" y="2938562"/>
            <a:ext cx="1652064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 el Índice de Precios al Consumidor (IPC) sigue al alza en Chile y registra en octubre un discreto incremento del 0,7 % con respecto al mismo mes de 2019 y acumula en el año un aumento del 2,8 %.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 esto en mente, se vuelve evidente la brecha de precios entre los años anteriores y el año actual.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Esto causa que para algunas personas se vuelva imposible comprar ropa nueva, debido al costo monetario que esto implica; algunas personas recurren al mercado de segunda mano.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6557" y="-482841"/>
            <a:ext cx="7552135" cy="11328202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-416528" y="6143946"/>
            <a:ext cx="6274021" cy="4381732"/>
          </a:xfrm>
          <a:custGeom>
            <a:avLst/>
            <a:gdLst/>
            <a:ahLst/>
            <a:cxnLst/>
            <a:rect r="r" b="b" t="t" l="l"/>
            <a:pathLst>
              <a:path h="4381732" w="6274021">
                <a:moveTo>
                  <a:pt x="0" y="0"/>
                </a:moveTo>
                <a:lnTo>
                  <a:pt x="6274020" y="0"/>
                </a:lnTo>
                <a:lnTo>
                  <a:pt x="6274020" y="4381733"/>
                </a:lnTo>
                <a:lnTo>
                  <a:pt x="0" y="438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197930">
            <a:off x="-1596785" y="7469761"/>
            <a:ext cx="8118857" cy="4909932"/>
          </a:xfrm>
          <a:custGeom>
            <a:avLst/>
            <a:gdLst/>
            <a:ahLst/>
            <a:cxnLst/>
            <a:rect r="r" b="b" t="t" l="l"/>
            <a:pathLst>
              <a:path h="4909932" w="8118857">
                <a:moveTo>
                  <a:pt x="0" y="0"/>
                </a:moveTo>
                <a:lnTo>
                  <a:pt x="8118857" y="0"/>
                </a:lnTo>
                <a:lnTo>
                  <a:pt x="8118857" y="4909932"/>
                </a:lnTo>
                <a:lnTo>
                  <a:pt x="0" y="4909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719" r="0" b="-32719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672176" y="8296713"/>
            <a:ext cx="9587086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61686" y="5331530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0"/>
                </a:lnTo>
                <a:lnTo>
                  <a:pt x="0" y="6348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64266" y="7867327"/>
            <a:ext cx="3926910" cy="4114800"/>
          </a:xfrm>
          <a:custGeom>
            <a:avLst/>
            <a:gdLst/>
            <a:ahLst/>
            <a:cxnLst/>
            <a:rect r="r" b="b" t="t" l="l"/>
            <a:pathLst>
              <a:path h="4114800" w="3926910">
                <a:moveTo>
                  <a:pt x="0" y="0"/>
                </a:moveTo>
                <a:lnTo>
                  <a:pt x="3926910" y="0"/>
                </a:lnTo>
                <a:lnTo>
                  <a:pt x="3926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89844" y="914400"/>
            <a:ext cx="1420674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Introducción al modelo de negocio.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72138" y="2334930"/>
            <a:ext cx="958716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Reciclothes es una emprendimiento dedicada a promover la moda sostenible a través de la reutilización de prendas textiles. Ofrecemos una amplia variedad de ropa de segunda mano, cuidadosamente seleccionada y renovada, para aquellos que buscan estilo, calidad y conciencia ambiental, este proyecto fue por primera vez por Jimena Arriagada, nuestra colaboradora official.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20505" y="765696"/>
            <a:ext cx="12646990" cy="8755608"/>
          </a:xfrm>
          <a:custGeom>
            <a:avLst/>
            <a:gdLst/>
            <a:ahLst/>
            <a:cxnLst/>
            <a:rect r="r" b="b" t="t" l="l"/>
            <a:pathLst>
              <a:path h="8755608" w="12646990">
                <a:moveTo>
                  <a:pt x="0" y="0"/>
                </a:moveTo>
                <a:lnTo>
                  <a:pt x="12646990" y="0"/>
                </a:lnTo>
                <a:lnTo>
                  <a:pt x="12646990" y="8755608"/>
                </a:lnTo>
                <a:lnTo>
                  <a:pt x="0" y="8755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1034" y="0"/>
            <a:ext cx="2723480" cy="2730762"/>
          </a:xfrm>
          <a:custGeom>
            <a:avLst/>
            <a:gdLst/>
            <a:ahLst/>
            <a:cxnLst/>
            <a:rect r="r" b="b" t="t" l="l"/>
            <a:pathLst>
              <a:path h="2730762" w="2723480">
                <a:moveTo>
                  <a:pt x="0" y="0"/>
                </a:moveTo>
                <a:lnTo>
                  <a:pt x="2723480" y="0"/>
                </a:lnTo>
                <a:lnTo>
                  <a:pt x="2723480" y="2730762"/>
                </a:lnTo>
                <a:lnTo>
                  <a:pt x="0" y="27307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8462" y="6978420"/>
            <a:ext cx="4107319" cy="4114800"/>
          </a:xfrm>
          <a:custGeom>
            <a:avLst/>
            <a:gdLst/>
            <a:ahLst/>
            <a:cxnLst/>
            <a:rect r="r" b="b" t="t" l="l"/>
            <a:pathLst>
              <a:path h="4114800" w="4107319">
                <a:moveTo>
                  <a:pt x="0" y="0"/>
                </a:moveTo>
                <a:lnTo>
                  <a:pt x="4107318" y="0"/>
                </a:lnTo>
                <a:lnTo>
                  <a:pt x="41073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7909" y="6729177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182714">
            <a:off x="-635288" y="6897270"/>
            <a:ext cx="4244479" cy="4114800"/>
          </a:xfrm>
          <a:custGeom>
            <a:avLst/>
            <a:gdLst/>
            <a:ahLst/>
            <a:cxnLst/>
            <a:rect r="r" b="b" t="t" l="l"/>
            <a:pathLst>
              <a:path h="4114800" w="4244479">
                <a:moveTo>
                  <a:pt x="0" y="0"/>
                </a:moveTo>
                <a:lnTo>
                  <a:pt x="4244479" y="0"/>
                </a:lnTo>
                <a:lnTo>
                  <a:pt x="4244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5910">
            <a:off x="-322296" y="-1434182"/>
            <a:ext cx="4874243" cy="4114800"/>
          </a:xfrm>
          <a:custGeom>
            <a:avLst/>
            <a:gdLst/>
            <a:ahLst/>
            <a:cxnLst/>
            <a:rect r="r" b="b" t="t" l="l"/>
            <a:pathLst>
              <a:path h="4114800" w="4874243">
                <a:moveTo>
                  <a:pt x="0" y="0"/>
                </a:moveTo>
                <a:lnTo>
                  <a:pt x="4874243" y="0"/>
                </a:lnTo>
                <a:lnTo>
                  <a:pt x="48742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73893" y="3350226"/>
            <a:ext cx="8253752" cy="8253752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6"/>
              <a:stretch>
                <a:fillRect l="0" t="-3869" r="0" b="-386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43443" y="490220"/>
            <a:ext cx="850055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Solucion Informatica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753299"/>
            <a:ext cx="12444343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solución informática propuesta por el nuestro equipo, consiste en el desarrollo de una plataforma web destinada al comercio electrónico de prendas de vestir de segunda mano. Esta plataforma permitirá a los usuarios navegar por un catálogo virtual de productos, seleccionar las prendas de su interés y realizar la compra de forma segura y directa a traves de la aplicacion web.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7490" y="-627638"/>
            <a:ext cx="20920076" cy="13951075"/>
          </a:xfrm>
          <a:custGeom>
            <a:avLst/>
            <a:gdLst/>
            <a:ahLst/>
            <a:cxnLst/>
            <a:rect r="r" b="b" t="t" l="l"/>
            <a:pathLst>
              <a:path h="13951075" w="20920076">
                <a:moveTo>
                  <a:pt x="0" y="0"/>
                </a:moveTo>
                <a:lnTo>
                  <a:pt x="20920076" y="0"/>
                </a:lnTo>
                <a:lnTo>
                  <a:pt x="20920076" y="13951075"/>
                </a:lnTo>
                <a:lnTo>
                  <a:pt x="0" y="1395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1094" y="8299785"/>
            <a:ext cx="16230600" cy="3388138"/>
          </a:xfrm>
          <a:custGeom>
            <a:avLst/>
            <a:gdLst/>
            <a:ahLst/>
            <a:cxnLst/>
            <a:rect r="r" b="b" t="t" l="l"/>
            <a:pathLst>
              <a:path h="3388138" w="16230600">
                <a:moveTo>
                  <a:pt x="0" y="0"/>
                </a:moveTo>
                <a:lnTo>
                  <a:pt x="16230600" y="0"/>
                </a:lnTo>
                <a:lnTo>
                  <a:pt x="16230600" y="3388137"/>
                </a:lnTo>
                <a:lnTo>
                  <a:pt x="0" y="3388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48535" y="5195579"/>
            <a:ext cx="16230600" cy="7668958"/>
          </a:xfrm>
          <a:custGeom>
            <a:avLst/>
            <a:gdLst/>
            <a:ahLst/>
            <a:cxnLst/>
            <a:rect r="r" b="b" t="t" l="l"/>
            <a:pathLst>
              <a:path h="7668958" w="16230600">
                <a:moveTo>
                  <a:pt x="0" y="0"/>
                </a:moveTo>
                <a:lnTo>
                  <a:pt x="16230600" y="0"/>
                </a:lnTo>
                <a:lnTo>
                  <a:pt x="16230600" y="7668959"/>
                </a:lnTo>
                <a:lnTo>
                  <a:pt x="0" y="766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09277"/>
            <a:ext cx="728773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395515"/>
            <a:ext cx="11354519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tiempo es nuestro principal desafío en este proyecto. Para garantizar su éxito, hemos implementado un plan de trabajo ágil basado en Scrum. Esto implica reuniones semanales y una comunicación constante con el cliente para asegurar que sus expectativas sean superadas en cada etapa del proyecto.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4655" y="8711192"/>
            <a:ext cx="7315200" cy="2353141"/>
          </a:xfrm>
          <a:custGeom>
            <a:avLst/>
            <a:gdLst/>
            <a:ahLst/>
            <a:cxnLst/>
            <a:rect r="r" b="b" t="t" l="l"/>
            <a:pathLst>
              <a:path h="2353141" w="7315200">
                <a:moveTo>
                  <a:pt x="0" y="0"/>
                </a:moveTo>
                <a:lnTo>
                  <a:pt x="7315200" y="0"/>
                </a:lnTo>
                <a:lnTo>
                  <a:pt x="7315200" y="2353141"/>
                </a:lnTo>
                <a:lnTo>
                  <a:pt x="0" y="235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80060" y="-1879884"/>
            <a:ext cx="7315200" cy="3759768"/>
          </a:xfrm>
          <a:custGeom>
            <a:avLst/>
            <a:gdLst/>
            <a:ahLst/>
            <a:cxnLst/>
            <a:rect r="r" b="b" t="t" l="l"/>
            <a:pathLst>
              <a:path h="3759768" w="7315200">
                <a:moveTo>
                  <a:pt x="0" y="0"/>
                </a:moveTo>
                <a:lnTo>
                  <a:pt x="7315200" y="0"/>
                </a:lnTo>
                <a:lnTo>
                  <a:pt x="7315200" y="3759768"/>
                </a:lnTo>
                <a:lnTo>
                  <a:pt x="0" y="375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85492" y="7406182"/>
            <a:ext cx="5167724" cy="4114800"/>
          </a:xfrm>
          <a:custGeom>
            <a:avLst/>
            <a:gdLst/>
            <a:ahLst/>
            <a:cxnLst/>
            <a:rect r="r" b="b" t="t" l="l"/>
            <a:pathLst>
              <a:path h="4114800" w="5167724">
                <a:moveTo>
                  <a:pt x="0" y="0"/>
                </a:moveTo>
                <a:lnTo>
                  <a:pt x="5167724" y="0"/>
                </a:lnTo>
                <a:lnTo>
                  <a:pt x="51677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19097">
            <a:off x="-2126417" y="6465992"/>
            <a:ext cx="5154654" cy="2568688"/>
          </a:xfrm>
          <a:custGeom>
            <a:avLst/>
            <a:gdLst/>
            <a:ahLst/>
            <a:cxnLst/>
            <a:rect r="r" b="b" t="t" l="l"/>
            <a:pathLst>
              <a:path h="2568688" w="5154654">
                <a:moveTo>
                  <a:pt x="0" y="0"/>
                </a:moveTo>
                <a:lnTo>
                  <a:pt x="5154654" y="0"/>
                </a:lnTo>
                <a:lnTo>
                  <a:pt x="5154654" y="2568687"/>
                </a:lnTo>
                <a:lnTo>
                  <a:pt x="0" y="2568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960565" y="722607"/>
            <a:ext cx="6759290" cy="7518535"/>
            <a:chOff x="687070" y="247650"/>
            <a:chExt cx="11148060" cy="12400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48060" cy="12400280"/>
            </a:xfrm>
            <a:custGeom>
              <a:avLst/>
              <a:gdLst/>
              <a:ahLst/>
              <a:cxnLst/>
              <a:rect r="r" b="b" t="t" l="l"/>
              <a:pathLst>
                <a:path h="12400280" w="11148060">
                  <a:moveTo>
                    <a:pt x="9215120" y="1497330"/>
                  </a:moveTo>
                  <a:cubicBezTo>
                    <a:pt x="8773160" y="972820"/>
                    <a:pt x="8234680" y="508000"/>
                    <a:pt x="7590790" y="252730"/>
                  </a:cubicBezTo>
                  <a:cubicBezTo>
                    <a:pt x="7132320" y="71120"/>
                    <a:pt x="6633210" y="0"/>
                    <a:pt x="6139180" y="6350"/>
                  </a:cubicBezTo>
                  <a:cubicBezTo>
                    <a:pt x="4053840" y="36830"/>
                    <a:pt x="2157730" y="1490980"/>
                    <a:pt x="1289050" y="3346450"/>
                  </a:cubicBezTo>
                  <a:cubicBezTo>
                    <a:pt x="527050" y="4977130"/>
                    <a:pt x="0" y="7792720"/>
                    <a:pt x="680720" y="9457690"/>
                  </a:cubicBezTo>
                  <a:cubicBezTo>
                    <a:pt x="1360170" y="11122660"/>
                    <a:pt x="2499360" y="12005310"/>
                    <a:pt x="4248150" y="12081510"/>
                  </a:cubicBezTo>
                  <a:cubicBezTo>
                    <a:pt x="7001510" y="12400280"/>
                    <a:pt x="9088120" y="10502900"/>
                    <a:pt x="10118090" y="8309610"/>
                  </a:cubicBezTo>
                  <a:cubicBezTo>
                    <a:pt x="11148061" y="6116320"/>
                    <a:pt x="10782300" y="3361690"/>
                    <a:pt x="9215120" y="1497330"/>
                  </a:cubicBezTo>
                  <a:close/>
                </a:path>
              </a:pathLst>
            </a:custGeom>
            <a:blipFill>
              <a:blip r:embed="rId10"/>
              <a:stretch>
                <a:fillRect l="0" t="-24994" r="0" b="-3054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913040" y="3312926"/>
            <a:ext cx="3651385" cy="3661148"/>
          </a:xfrm>
          <a:custGeom>
            <a:avLst/>
            <a:gdLst/>
            <a:ahLst/>
            <a:cxnLst/>
            <a:rect r="r" b="b" t="t" l="l"/>
            <a:pathLst>
              <a:path h="3661148" w="3651385">
                <a:moveTo>
                  <a:pt x="0" y="0"/>
                </a:moveTo>
                <a:lnTo>
                  <a:pt x="3651386" y="0"/>
                </a:lnTo>
                <a:lnTo>
                  <a:pt x="3651386" y="3661148"/>
                </a:lnTo>
                <a:lnTo>
                  <a:pt x="0" y="366114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13"/>
          <a:srcRect l="0" t="77" r="0" b="77"/>
          <a:stretch>
            <a:fillRect/>
          </a:stretch>
        </p:blipFill>
        <p:spPr>
          <a:xfrm flipH="false" flipV="false" rot="0">
            <a:off x="-725905" y="5381888"/>
            <a:ext cx="5042902" cy="5603225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316997" y="8719820"/>
            <a:ext cx="972411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principales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0740" y="1827452"/>
            <a:ext cx="8959909" cy="635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propone una arquitectura de software basada en microservicios para el desarrollo de la aplicación web de ecommerce. </a:t>
            </a:r>
          </a:p>
          <a:p>
            <a:pPr algn="l">
              <a:lnSpc>
                <a:spcPts val="4209"/>
              </a:lnSpc>
            </a:pPr>
          </a:p>
          <a:p>
            <a:pPr algn="l" marL="649208" indent="-324604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frontend será construido utilizando [React, Angular, Vue, etc.], </a:t>
            </a:r>
          </a:p>
          <a:p>
            <a:pPr algn="l">
              <a:lnSpc>
                <a:spcPts val="4209"/>
              </a:lnSpc>
            </a:pPr>
          </a:p>
          <a:p>
            <a:pPr algn="l" marL="649208" indent="-324604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Backend se implementará con [Node.js, Python, Java] y el framework [Express, Django, etc.]. </a:t>
            </a:r>
          </a:p>
          <a:p>
            <a:pPr algn="l" marL="649208" indent="-324604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empleará una base de datos [MySQL, PostgreSQL, MongoDB]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4755" y="-2186172"/>
            <a:ext cx="3926910" cy="4114800"/>
          </a:xfrm>
          <a:custGeom>
            <a:avLst/>
            <a:gdLst/>
            <a:ahLst/>
            <a:cxnLst/>
            <a:rect r="r" b="b" t="t" l="l"/>
            <a:pathLst>
              <a:path h="4114800" w="3926910">
                <a:moveTo>
                  <a:pt x="0" y="0"/>
                </a:moveTo>
                <a:lnTo>
                  <a:pt x="3926910" y="0"/>
                </a:lnTo>
                <a:lnTo>
                  <a:pt x="3926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636" y="7388376"/>
            <a:ext cx="3869394" cy="3617042"/>
          </a:xfrm>
          <a:custGeom>
            <a:avLst/>
            <a:gdLst/>
            <a:ahLst/>
            <a:cxnLst/>
            <a:rect r="r" b="b" t="t" l="l"/>
            <a:pathLst>
              <a:path h="3617042" w="3869394">
                <a:moveTo>
                  <a:pt x="0" y="0"/>
                </a:moveTo>
                <a:lnTo>
                  <a:pt x="3869394" y="0"/>
                </a:lnTo>
                <a:lnTo>
                  <a:pt x="3869394" y="3617042"/>
                </a:lnTo>
                <a:lnTo>
                  <a:pt x="0" y="3617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491" y="-2824347"/>
            <a:ext cx="4459947" cy="4114800"/>
          </a:xfrm>
          <a:custGeom>
            <a:avLst/>
            <a:gdLst/>
            <a:ahLst/>
            <a:cxnLst/>
            <a:rect r="r" b="b" t="t" l="l"/>
            <a:pathLst>
              <a:path h="4114800" w="4459947">
                <a:moveTo>
                  <a:pt x="0" y="0"/>
                </a:moveTo>
                <a:lnTo>
                  <a:pt x="4459947" y="0"/>
                </a:lnTo>
                <a:lnTo>
                  <a:pt x="4459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15349" y="751974"/>
            <a:ext cx="850055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especificos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68532" y="7592070"/>
            <a:ext cx="4610621" cy="4114800"/>
          </a:xfrm>
          <a:custGeom>
            <a:avLst/>
            <a:gdLst/>
            <a:ahLst/>
            <a:cxnLst/>
            <a:rect r="r" b="b" t="t" l="l"/>
            <a:pathLst>
              <a:path h="4114800" w="4610621">
                <a:moveTo>
                  <a:pt x="0" y="0"/>
                </a:moveTo>
                <a:lnTo>
                  <a:pt x="4610621" y="0"/>
                </a:lnTo>
                <a:lnTo>
                  <a:pt x="46106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3502" y="2597731"/>
            <a:ext cx="12037536" cy="479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Automatizar el modelo de negocio.</a:t>
            </a:r>
          </a:p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umentar la cantidad de clientes un 30%.</a:t>
            </a:r>
          </a:p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lataforma online disponible 24 hrs.</a:t>
            </a:r>
          </a:p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utomatizar sistema de inventario.</a:t>
            </a:r>
          </a:p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umentar las ventas un 15% cada trimestre</a:t>
            </a:r>
          </a:p>
          <a:p>
            <a:pPr algn="ctr">
              <a:lnSpc>
                <a:spcPts val="6323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DAGPuQiAYl0</dc:identifier>
  <dcterms:modified xsi:type="dcterms:W3CDTF">2011-08-01T06:04:30Z</dcterms:modified>
  <cp:revision>1</cp:revision>
  <dc:title>Presentación idea de proyecto</dc:title>
</cp:coreProperties>
</file>